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webextensions/webextension2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1" r:id="rId1"/>
    <p:sldMasterId id="2147483753" r:id="rId2"/>
  </p:sldMasterIdLst>
  <p:sldIdLst>
    <p:sldId id="266" r:id="rId3"/>
    <p:sldId id="267" r:id="rId4"/>
    <p:sldId id="256" r:id="rId5"/>
    <p:sldId id="257" r:id="rId6"/>
    <p:sldId id="336" r:id="rId7"/>
    <p:sldId id="342" r:id="rId8"/>
    <p:sldId id="339" r:id="rId9"/>
    <p:sldId id="259" r:id="rId10"/>
    <p:sldId id="343" r:id="rId11"/>
    <p:sldId id="344" r:id="rId12"/>
    <p:sldId id="341" r:id="rId13"/>
    <p:sldId id="345" r:id="rId14"/>
    <p:sldId id="261" r:id="rId15"/>
    <p:sldId id="262" r:id="rId16"/>
    <p:sldId id="283" r:id="rId17"/>
    <p:sldId id="272" r:id="rId18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60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30/04/2021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83745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30/04/2021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55282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30/04/2021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37830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30/04/2021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33786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30/04/2021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95492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30/04/2021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11928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30/04/2021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81320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30/04/2021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38219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30/04/2021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98037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30/04/2021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58622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30/04/2021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9514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30/04/2021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88633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30/04/2021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28343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30/04/2021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20404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30/04/2021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28366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30/04/2021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26891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30/04/2021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08828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30/04/2021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3442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30/04/2021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14060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30/04/2021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64343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30/04/2021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08936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30/04/2021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67026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46000">
              <a:schemeClr val="accent1">
                <a:lumMod val="95000"/>
                <a:lumOff val="5000"/>
              </a:schemeClr>
            </a:gs>
            <a:gs pos="100000">
              <a:schemeClr val="accent1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46BE41-2B84-4EBF-A7C2-24E0A398D4D7}" type="datetimeFigureOut">
              <a:rPr lang="pt-BR" smtClean="0"/>
              <a:t>30/04/2021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75761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46000">
              <a:schemeClr val="accent1">
                <a:lumMod val="95000"/>
                <a:lumOff val="5000"/>
              </a:schemeClr>
            </a:gs>
            <a:gs pos="100000">
              <a:schemeClr val="accent1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BDFE8D-4BC9-44B7-A727-A7AF7E3E5A89}" type="datetimeFigureOut">
              <a:rPr lang="pt-BR" smtClean="0"/>
              <a:t>30/04/2021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9969853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6.gif"/><Relationship Id="rId4" Type="http://schemas.openxmlformats.org/officeDocument/2006/relationships/image" Target="../media/image25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6" name="Rectangle 125">
            <a:extLst>
              <a:ext uri="{FF2B5EF4-FFF2-40B4-BE49-F238E27FC236}">
                <a16:creationId xmlns:a16="http://schemas.microsoft.com/office/drawing/2014/main" id="{275D6C10-B5A7-4715-803E-0501C9C2CC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ítulo 1"/>
          <p:cNvSpPr>
            <a:spLocks noGrp="1"/>
          </p:cNvSpPr>
          <p:nvPr>
            <p:ph type="subTitle" idx="1"/>
          </p:nvPr>
        </p:nvSpPr>
        <p:spPr>
          <a:xfrm>
            <a:off x="841248" y="4624329"/>
            <a:ext cx="6151654" cy="1944903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 fontScale="92500" lnSpcReduction="20000"/>
          </a:bodyPr>
          <a:lstStyle/>
          <a:p>
            <a:pPr algn="l"/>
            <a:br>
              <a:rPr lang="en-US" dirty="0"/>
            </a:br>
            <a:r>
              <a:rPr lang="en-US" dirty="0"/>
              <a:t>Professor da EBD –</a:t>
            </a:r>
          </a:p>
          <a:p>
            <a:pPr algn="l"/>
            <a:r>
              <a:rPr lang="en-US" dirty="0"/>
              <a:t> </a:t>
            </a:r>
            <a:r>
              <a:rPr lang="en-US" dirty="0" err="1"/>
              <a:t>Trabalhador</a:t>
            </a:r>
            <a:r>
              <a:rPr lang="en-US" dirty="0"/>
              <a:t>: </a:t>
            </a:r>
          </a:p>
          <a:p>
            <a:pPr algn="l"/>
            <a:r>
              <a:rPr lang="en-US" dirty="0" err="1"/>
              <a:t>Evandro</a:t>
            </a:r>
            <a:r>
              <a:rPr lang="en-US" dirty="0"/>
              <a:t> Vieira de</a:t>
            </a:r>
          </a:p>
          <a:p>
            <a:pPr algn="l"/>
            <a:r>
              <a:rPr lang="en-US" dirty="0"/>
              <a:t> Andrade</a:t>
            </a:r>
            <a:br>
              <a:rPr lang="en-US" dirty="0"/>
            </a:br>
            <a:r>
              <a:rPr lang="en-US" dirty="0"/>
              <a:t> </a:t>
            </a:r>
          </a:p>
        </p:txBody>
      </p:sp>
      <p:pic>
        <p:nvPicPr>
          <p:cNvPr id="22" name="Picture 2" descr="Editora Betel - Livraria Evangélica - Edificando a Casa de Deus">
            <a:extLst>
              <a:ext uri="{FF2B5EF4-FFF2-40B4-BE49-F238E27FC236}">
                <a16:creationId xmlns:a16="http://schemas.microsoft.com/office/drawing/2014/main" id="{9F7C0866-040B-46AE-9461-AA858DD289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69158" y="4686108"/>
            <a:ext cx="8622842" cy="205483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841248" y="552289"/>
            <a:ext cx="6151654" cy="3900326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 fontScale="90000"/>
          </a:bodyPr>
          <a:lstStyle/>
          <a:p>
            <a:pPr algn="l"/>
            <a:r>
              <a:rPr lang="pt-BR" sz="7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LIÇÃO 5</a:t>
            </a:r>
            <a:br>
              <a:rPr lang="pt-BR" sz="7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pt-BR" sz="7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OBADIAS, O PROFETA DA RIVALIDADE</a:t>
            </a:r>
          </a:p>
        </p:txBody>
      </p:sp>
      <p:pic>
        <p:nvPicPr>
          <p:cNvPr id="10" name="Imagem 9" descr="Aluno explicando">
            <a:extLst>
              <a:ext uri="{FF2B5EF4-FFF2-40B4-BE49-F238E27FC236}">
                <a16:creationId xmlns:a16="http://schemas.microsoft.com/office/drawing/2014/main" id="{17961354-48DB-4B56-916C-7D5C172D61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0935" y="0"/>
            <a:ext cx="253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849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6F787FC-6513-4135-89CB-1DD9BD67ED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F5DF445-499B-4F8A-B101-6FD41FE2F1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A70A54C8-D949-47B3-9614-0D8B3FF92F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0" y="0"/>
            <a:ext cx="8572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978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9588DA8-065E-4F6F-8EFD-43104AB2E0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63334" y="207163"/>
            <a:ext cx="3201366" cy="1879545"/>
          </a:xfrm>
        </p:spPr>
        <p:txBody>
          <a:bodyPr anchor="b">
            <a:normAutofit/>
          </a:bodyPr>
          <a:lstStyle/>
          <a:p>
            <a:pPr algn="r"/>
            <a:r>
              <a:rPr lang="pt-BR" sz="4000" dirty="0">
                <a:solidFill>
                  <a:srgbClr val="FFFFFF"/>
                </a:solidFill>
              </a:rPr>
              <a:t>2. </a:t>
            </a:r>
            <a:r>
              <a:rPr lang="pt-BR" sz="4000" dirty="0"/>
              <a:t>A mensagem de </a:t>
            </a:r>
            <a:r>
              <a:rPr lang="pt-BR" sz="4000" dirty="0" err="1"/>
              <a:t>Obadias</a:t>
            </a:r>
            <a:endParaRPr lang="pt-BR" sz="4000" dirty="0">
              <a:solidFill>
                <a:srgbClr val="FFFFFF"/>
              </a:solidFill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810259" y="649480"/>
            <a:ext cx="6555347" cy="6085857"/>
          </a:xfrm>
        </p:spPr>
        <p:txBody>
          <a:bodyPr anchor="ctr">
            <a:normAutofit fontScale="92500"/>
          </a:bodyPr>
          <a:lstStyle/>
          <a:p>
            <a:pPr algn="just"/>
            <a:r>
              <a:rPr lang="pt-BR" sz="2400" dirty="0" err="1"/>
              <a:t>Obadias</a:t>
            </a:r>
            <a:r>
              <a:rPr lang="pt-BR" sz="2400" dirty="0"/>
              <a:t> deixou apenas 21 versículos em seu livro, mais isso não o fez um profeta de menor importância para a historia do povo de Deus.</a:t>
            </a:r>
          </a:p>
          <a:p>
            <a:pPr algn="just"/>
            <a:r>
              <a:rPr lang="pt-BR" sz="2400" dirty="0"/>
              <a:t>Ele profetizou a completa destruição dos edomitas por Deus, por causa das sua muitas </a:t>
            </a:r>
            <a:r>
              <a:rPr lang="pt-BR" sz="2400" b="1" dirty="0"/>
              <a:t>iniquidades </a:t>
            </a:r>
            <a:r>
              <a:rPr lang="pt-BR" sz="2400" dirty="0"/>
              <a:t>e os maus tratos que impunham em Israel e sua extrema soberba </a:t>
            </a:r>
            <a:r>
              <a:rPr lang="pt-BR" sz="2400" dirty="0" err="1"/>
              <a:t>Ob</a:t>
            </a:r>
            <a:r>
              <a:rPr lang="pt-BR" sz="2400" dirty="0"/>
              <a:t> 3.4.</a:t>
            </a:r>
          </a:p>
          <a:p>
            <a:pPr algn="just"/>
            <a:r>
              <a:rPr lang="pt-BR" sz="2400" dirty="0"/>
              <a:t>O Senhor fez com que as nações, antes aliadas, se voltassem contra os </a:t>
            </a:r>
            <a:r>
              <a:rPr lang="pt-BR" sz="2400" dirty="0" err="1"/>
              <a:t>Edom</a:t>
            </a:r>
            <a:r>
              <a:rPr lang="pt-BR" sz="2400" dirty="0"/>
              <a:t>. O povo de </a:t>
            </a:r>
            <a:r>
              <a:rPr lang="pt-BR" sz="2400" dirty="0" err="1"/>
              <a:t>Edom</a:t>
            </a:r>
            <a:r>
              <a:rPr lang="pt-BR" sz="2400" dirty="0"/>
              <a:t> ficou sem socorro, porque não ajudou a Israel quando Nabucodonosor o invadiu, pelo contrario eles participaram do despojo e do massacre naquela invasão.</a:t>
            </a:r>
          </a:p>
          <a:p>
            <a:pPr algn="just"/>
            <a:r>
              <a:rPr lang="pt-BR" sz="2400" dirty="0"/>
              <a:t>Deus cumpriu a profecia, e </a:t>
            </a:r>
            <a:r>
              <a:rPr lang="pt-BR" sz="2400" dirty="0" err="1"/>
              <a:t>Edom</a:t>
            </a:r>
            <a:r>
              <a:rPr lang="pt-BR" sz="2400" dirty="0"/>
              <a:t> foi varrida da terra, enquanto Israel foi restaurado (</a:t>
            </a:r>
            <a:r>
              <a:rPr lang="pt-BR" sz="2400" dirty="0" err="1"/>
              <a:t>Ob</a:t>
            </a:r>
            <a:r>
              <a:rPr lang="pt-BR" sz="2400" dirty="0"/>
              <a:t> 17).</a:t>
            </a:r>
          </a:p>
          <a:p>
            <a:pPr algn="just"/>
            <a:r>
              <a:rPr lang="pt-BR" sz="2400" dirty="0"/>
              <a:t>A soberba levou </a:t>
            </a:r>
            <a:r>
              <a:rPr lang="pt-BR" sz="2400" dirty="0" err="1"/>
              <a:t>Edom</a:t>
            </a:r>
            <a:r>
              <a:rPr lang="pt-BR" sz="2400" dirty="0"/>
              <a:t> a destruição, eles preferiram se unir a outras nações a ter um convívio pacífico com Israel, descendentes de Jacó.</a:t>
            </a:r>
          </a:p>
        </p:txBody>
      </p:sp>
      <p:pic>
        <p:nvPicPr>
          <p:cNvPr id="15" name="Picture 2" descr="37. O profeta Obadias">
            <a:extLst>
              <a:ext uri="{FF2B5EF4-FFF2-40B4-BE49-F238E27FC236}">
                <a16:creationId xmlns:a16="http://schemas.microsoft.com/office/drawing/2014/main" id="{DD399BC8-D860-458D-8083-5302FB170A5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65"/>
          <a:stretch/>
        </p:blipFill>
        <p:spPr bwMode="auto">
          <a:xfrm>
            <a:off x="90721" y="2683067"/>
            <a:ext cx="4454823" cy="3248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0692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Obadias e Naum">
            <a:extLst>
              <a:ext uri="{FF2B5EF4-FFF2-40B4-BE49-F238E27FC236}">
                <a16:creationId xmlns:a16="http://schemas.microsoft.com/office/drawing/2014/main" id="{D1D22A44-CC81-4215-8647-88E792C4EB4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20089" y="1105131"/>
            <a:ext cx="7428089" cy="5571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EA271F9B-250C-4D32-867F-E8E4561DCC37}"/>
              </a:ext>
            </a:extLst>
          </p:cNvPr>
          <p:cNvSpPr/>
          <p:nvPr/>
        </p:nvSpPr>
        <p:spPr>
          <a:xfrm>
            <a:off x="4869619" y="181802"/>
            <a:ext cx="48971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Recapitulando ...</a:t>
            </a:r>
          </a:p>
        </p:txBody>
      </p:sp>
      <p:pic>
        <p:nvPicPr>
          <p:cNvPr id="8" name="Imagem 7" descr="Empresário em cadeira de rodas levantando a mão">
            <a:extLst>
              <a:ext uri="{FF2B5EF4-FFF2-40B4-BE49-F238E27FC236}">
                <a16:creationId xmlns:a16="http://schemas.microsoft.com/office/drawing/2014/main" id="{5D31D9DF-5265-4F75-AB16-275ECB9F44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269" y="181802"/>
            <a:ext cx="44504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059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9588DA8-065E-4F6F-8EFD-43104AB2E0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18225" y="359385"/>
            <a:ext cx="3201366" cy="1929421"/>
          </a:xfrm>
        </p:spPr>
        <p:txBody>
          <a:bodyPr anchor="b">
            <a:normAutofit/>
          </a:bodyPr>
          <a:lstStyle/>
          <a:p>
            <a:pPr algn="r"/>
            <a:r>
              <a:rPr lang="pt-BR" sz="4000" dirty="0">
                <a:solidFill>
                  <a:srgbClr val="FFFFFF"/>
                </a:solidFill>
              </a:rPr>
              <a:t>3. A mensagem de </a:t>
            </a:r>
            <a:r>
              <a:rPr lang="pt-BR" sz="4000" dirty="0" err="1">
                <a:solidFill>
                  <a:srgbClr val="FFFFFF"/>
                </a:solidFill>
              </a:rPr>
              <a:t>Obadias</a:t>
            </a:r>
            <a:r>
              <a:rPr lang="pt-BR" sz="4000" dirty="0">
                <a:solidFill>
                  <a:srgbClr val="FFFFFF"/>
                </a:solidFill>
              </a:rPr>
              <a:t>, hoje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810259" y="120316"/>
            <a:ext cx="7088973" cy="6570416"/>
          </a:xfrm>
        </p:spPr>
        <p:txBody>
          <a:bodyPr anchor="ctr">
            <a:normAutofit/>
          </a:bodyPr>
          <a:lstStyle/>
          <a:p>
            <a:pPr algn="just"/>
            <a:r>
              <a:rPr lang="pt-BR" sz="2000" dirty="0"/>
              <a:t>O livro de </a:t>
            </a:r>
            <a:r>
              <a:rPr lang="pt-BR" sz="2000" dirty="0" err="1"/>
              <a:t>Obadias</a:t>
            </a:r>
            <a:r>
              <a:rPr lang="pt-BR" sz="2000" dirty="0"/>
              <a:t> nos dá a oportunidade de refletir sobre as consequências da falta de perdão.</a:t>
            </a:r>
          </a:p>
          <a:p>
            <a:pPr algn="just"/>
            <a:r>
              <a:rPr lang="pt-BR" sz="2000" dirty="0"/>
              <a:t>Mesmo após a reconciliação entre os irmãos os </a:t>
            </a:r>
            <a:r>
              <a:rPr lang="pt-BR" sz="2000" dirty="0" err="1"/>
              <a:t>edemitas</a:t>
            </a:r>
            <a:r>
              <a:rPr lang="pt-BR" sz="2000" dirty="0"/>
              <a:t> não se converteram ao Senhor, O juízo de Deus veio após eles se alegrarem com a destruição de Israel. Deus se levantou e declarou o fim daquela nação.</a:t>
            </a:r>
          </a:p>
          <a:p>
            <a:pPr algn="just"/>
            <a:r>
              <a:rPr lang="pt-BR" sz="2000" dirty="0"/>
              <a:t>Por mais que pareça difícil, o cristão não deve guardar rancor ou mágoa, pois o Senhor nos ensina a orar pelos que nos odeiam. (</a:t>
            </a:r>
            <a:r>
              <a:rPr lang="pt-BR" sz="2000" dirty="0" err="1"/>
              <a:t>Mt</a:t>
            </a:r>
            <a:r>
              <a:rPr lang="pt-BR" sz="2000" dirty="0"/>
              <a:t> 5.44-45)</a:t>
            </a:r>
          </a:p>
          <a:p>
            <a:pPr algn="just"/>
            <a:r>
              <a:rPr lang="pt-BR" sz="2000" dirty="0"/>
              <a:t>O sucesso dos irmãos deve nos causar alegria e a tristeza deve nos causar pesar.</a:t>
            </a:r>
          </a:p>
          <a:p>
            <a:pPr algn="just"/>
            <a:r>
              <a:rPr lang="pt-BR" sz="2000" dirty="0"/>
              <a:t>“Alegrai-vos com os que se alegram e chorai com os que choram”, Rm 12.15</a:t>
            </a:r>
          </a:p>
          <a:p>
            <a:pPr algn="just"/>
            <a:r>
              <a:rPr lang="pt-BR" sz="2000" dirty="0"/>
              <a:t>O ódio e a vingança  não pertencem a um coração transformado por Deus, e a solidariedade é essencial para quem deseja manter a soberba e a rivalidade longe da sua vida. </a:t>
            </a:r>
          </a:p>
        </p:txBody>
      </p:sp>
      <p:pic>
        <p:nvPicPr>
          <p:cNvPr id="4098" name="Picture 2" descr="Abdias (personagem bíblica) - Knoow">
            <a:extLst>
              <a:ext uri="{FF2B5EF4-FFF2-40B4-BE49-F238E27FC236}">
                <a16:creationId xmlns:a16="http://schemas.microsoft.com/office/drawing/2014/main" id="{91A002E3-D219-46B3-B632-034D80C48B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768" y="2587672"/>
            <a:ext cx="3399567" cy="3910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693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0" name="Rectangle 89">
            <a:extLst>
              <a:ext uri="{FF2B5EF4-FFF2-40B4-BE49-F238E27FC236}">
                <a16:creationId xmlns:a16="http://schemas.microsoft.com/office/drawing/2014/main" id="{9B76D444-2756-434F-AE61-96D69830C1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2" descr="Como fazer a Conclusão do Texto – O Miguilim">
            <a:extLst>
              <a:ext uri="{FF2B5EF4-FFF2-40B4-BE49-F238E27FC236}">
                <a16:creationId xmlns:a16="http://schemas.microsoft.com/office/drawing/2014/main" id="{4769D540-5908-4C1F-BB3C-8720E5C4C7F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15" r="-1" b="16258"/>
          <a:stretch/>
        </p:blipFill>
        <p:spPr bwMode="auto">
          <a:xfrm>
            <a:off x="320040" y="320040"/>
            <a:ext cx="11548872" cy="430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" name="Rectangle 91">
            <a:extLst>
              <a:ext uri="{FF2B5EF4-FFF2-40B4-BE49-F238E27FC236}">
                <a16:creationId xmlns:a16="http://schemas.microsoft.com/office/drawing/2014/main" id="{A27B6159-7734-4564-9E0F-C4BC43C36E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4782312"/>
            <a:ext cx="11548872" cy="1755648"/>
          </a:xfrm>
          <a:prstGeom prst="rect">
            <a:avLst/>
          </a:prstGeom>
          <a:solidFill>
            <a:schemeClr val="tx1">
              <a:alpha val="93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41248" y="5009083"/>
            <a:ext cx="2889504" cy="1345997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US" sz="4800" dirty="0" err="1">
                <a:solidFill>
                  <a:schemeClr val="bg1"/>
                </a:solidFill>
              </a:rPr>
              <a:t>Conclusão</a:t>
            </a:r>
            <a:r>
              <a:rPr lang="en-US" sz="4800" dirty="0">
                <a:solidFill>
                  <a:schemeClr val="bg1"/>
                </a:solidFill>
              </a:rPr>
              <a:t>	</a:t>
            </a:r>
          </a:p>
        </p:txBody>
      </p: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E2FFB46B-05BC-4950-B18A-9593FDAE6E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4059936" y="5237979"/>
            <a:ext cx="0" cy="914400"/>
          </a:xfrm>
          <a:prstGeom prst="line">
            <a:avLst/>
          </a:prstGeom>
          <a:ln w="19050">
            <a:solidFill>
              <a:schemeClr val="bg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aixaDeTexto 9">
            <a:extLst>
              <a:ext uri="{FF2B5EF4-FFF2-40B4-BE49-F238E27FC236}">
                <a16:creationId xmlns:a16="http://schemas.microsoft.com/office/drawing/2014/main" id="{8577D6B1-6773-4CF7-ADB0-81ACE593B128}"/>
              </a:ext>
            </a:extLst>
          </p:cNvPr>
          <p:cNvSpPr txBox="1"/>
          <p:nvPr/>
        </p:nvSpPr>
        <p:spPr>
          <a:xfrm>
            <a:off x="4379976" y="5009083"/>
            <a:ext cx="6976872" cy="13459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1700" dirty="0" err="1">
                <a:solidFill>
                  <a:schemeClr val="bg1"/>
                </a:solidFill>
              </a:rPr>
              <a:t>Obadias</a:t>
            </a:r>
            <a:r>
              <a:rPr lang="pt-BR" sz="1700" dirty="0">
                <a:solidFill>
                  <a:schemeClr val="bg1"/>
                </a:solidFill>
              </a:rPr>
              <a:t> profetizou o fim dos descendentes de Esaú, porque eles eram cruéis e vingativos.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1700" dirty="0">
                <a:solidFill>
                  <a:schemeClr val="bg1"/>
                </a:solidFill>
              </a:rPr>
              <a:t>Como você pode perceber, essa rivalidade começou muito antes, quando as nações de </a:t>
            </a:r>
            <a:r>
              <a:rPr lang="pt-BR" sz="1700" dirty="0" err="1">
                <a:solidFill>
                  <a:schemeClr val="bg1"/>
                </a:solidFill>
              </a:rPr>
              <a:t>Edom</a:t>
            </a:r>
            <a:r>
              <a:rPr lang="pt-BR" sz="1700" dirty="0">
                <a:solidFill>
                  <a:schemeClr val="bg1"/>
                </a:solidFill>
              </a:rPr>
              <a:t> e Israel nem existiam.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1700" dirty="0">
                <a:solidFill>
                  <a:schemeClr val="bg1"/>
                </a:solidFill>
              </a:rPr>
              <a:t>Por isso, ore a Deus para que livre as famílias da soberba e da rivalidade entre irmãos.</a:t>
            </a:r>
          </a:p>
        </p:txBody>
      </p:sp>
    </p:spTree>
    <p:extLst>
      <p:ext uri="{BB962C8B-B14F-4D97-AF65-F5344CB8AC3E}">
        <p14:creationId xmlns:p14="http://schemas.microsoft.com/office/powerpoint/2010/main" val="2114410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ço Reservado para Conteúdo 4" descr="Uma imagem contendo pessoa, mulher, segurando, frente&#10;&#10;Descrição gerada automaticamente">
            <a:extLst>
              <a:ext uri="{FF2B5EF4-FFF2-40B4-BE49-F238E27FC236}">
                <a16:creationId xmlns:a16="http://schemas.microsoft.com/office/drawing/2014/main" id="{7195910B-10B0-46EC-87BF-E2C1FDFDA4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7297" y="409587"/>
            <a:ext cx="6718913" cy="50391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Imagem 6" descr="Homem de terno azul&#10;&#10;Descrição gerada automaticamente">
            <a:extLst>
              <a:ext uri="{FF2B5EF4-FFF2-40B4-BE49-F238E27FC236}">
                <a16:creationId xmlns:a16="http://schemas.microsoft.com/office/drawing/2014/main" id="{C91BA2FA-4866-433D-9E8E-76E7E8AC04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0214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506C6A0B-6E45-488A-A1C5-5659EA8E23DE}"/>
              </a:ext>
            </a:extLst>
          </p:cNvPr>
          <p:cNvSpPr txBox="1"/>
          <p:nvPr/>
        </p:nvSpPr>
        <p:spPr>
          <a:xfrm>
            <a:off x="5362414" y="5858359"/>
            <a:ext cx="2479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/>
              <a:t>Pr. Júlio César Medeiros</a:t>
            </a:r>
            <a:endParaRPr lang="pt-BR" dirty="0"/>
          </a:p>
        </p:txBody>
      </p:sp>
      <p:pic>
        <p:nvPicPr>
          <p:cNvPr id="10" name="Gráfico 9" descr="Bolas de Harvey 100% com preenchimento sólido">
            <a:extLst>
              <a:ext uri="{FF2B5EF4-FFF2-40B4-BE49-F238E27FC236}">
                <a16:creationId xmlns:a16="http://schemas.microsoft.com/office/drawing/2014/main" id="{97E0EC46-731B-47A5-A9E3-A3868A3A8F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089717" y="5670046"/>
            <a:ext cx="914400" cy="914400"/>
          </a:xfrm>
          <a:prstGeom prst="rect">
            <a:avLst/>
          </a:prstGeom>
        </p:spPr>
      </p:pic>
      <p:pic>
        <p:nvPicPr>
          <p:cNvPr id="18" name="Gráfico 17" descr="Bolas de Harvey 100% com preenchimento sólido">
            <a:extLst>
              <a:ext uri="{FF2B5EF4-FFF2-40B4-BE49-F238E27FC236}">
                <a16:creationId xmlns:a16="http://schemas.microsoft.com/office/drawing/2014/main" id="{B816CE7D-B5E6-4048-BDFC-8A8C1ECBB6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14742" y="5670046"/>
            <a:ext cx="914400" cy="914400"/>
          </a:xfrm>
          <a:prstGeom prst="rect">
            <a:avLst/>
          </a:prstGeom>
        </p:spPr>
      </p:pic>
      <p:pic>
        <p:nvPicPr>
          <p:cNvPr id="20" name="Gráfico 19" descr="Bolas de Harvey 100% com preenchimento sólido">
            <a:extLst>
              <a:ext uri="{FF2B5EF4-FFF2-40B4-BE49-F238E27FC236}">
                <a16:creationId xmlns:a16="http://schemas.microsoft.com/office/drawing/2014/main" id="{5DB010EE-43C8-4970-841A-5A5A30E536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280630" y="567004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158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Inscrever Se GIFs - Get the best GIF on GIPHY">
            <a:extLst>
              <a:ext uri="{FF2B5EF4-FFF2-40B4-BE49-F238E27FC236}">
                <a16:creationId xmlns:a16="http://schemas.microsoft.com/office/drawing/2014/main" id="{E04064F2-A5F6-440B-B641-A2A133F5743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7502" y="1072280"/>
            <a:ext cx="33909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Espaço Reservado para Conteúdo 4" descr="Interface gráfica do usuário, Aplicativo, Teams&#10;&#10;Descrição gerada automaticamente">
            <a:extLst>
              <a:ext uri="{FF2B5EF4-FFF2-40B4-BE49-F238E27FC236}">
                <a16:creationId xmlns:a16="http://schemas.microsoft.com/office/drawing/2014/main" id="{A9F5EA7E-3ABD-4172-921F-317104F28D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5342" y="0"/>
            <a:ext cx="4823815" cy="6736398"/>
          </a:xfrm>
        </p:spPr>
      </p:pic>
      <p:pic>
        <p:nvPicPr>
          <p:cNvPr id="6" name="Imagem 5" descr="Forma&#10;&#10;Descrição gerada automaticamente com confiança baixa">
            <a:extLst>
              <a:ext uri="{FF2B5EF4-FFF2-40B4-BE49-F238E27FC236}">
                <a16:creationId xmlns:a16="http://schemas.microsoft.com/office/drawing/2014/main" id="{AE253FD1-C0CE-4E0E-88FD-AA090F4A86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564" y="2977280"/>
            <a:ext cx="3742258" cy="3673467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3CEF2C47-6523-415F-BBD3-862C64C97ADE}"/>
              </a:ext>
            </a:extLst>
          </p:cNvPr>
          <p:cNvSpPr txBox="1"/>
          <p:nvPr/>
        </p:nvSpPr>
        <p:spPr>
          <a:xfrm>
            <a:off x="49975" y="219107"/>
            <a:ext cx="411480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BR" sz="3200" dirty="0"/>
              <a:t>COMO AJUDAR?</a:t>
            </a:r>
          </a:p>
        </p:txBody>
      </p:sp>
      <p:pic>
        <p:nvPicPr>
          <p:cNvPr id="9" name="Imagem 8" descr="Desenho de rosto de pessoa&#10;&#10;Descrição gerada automaticamente com confiança baixa">
            <a:extLst>
              <a:ext uri="{FF2B5EF4-FFF2-40B4-BE49-F238E27FC236}">
                <a16:creationId xmlns:a16="http://schemas.microsoft.com/office/drawing/2014/main" id="{E33C4E3B-B16A-4F99-91E6-A345115CBDD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1125" y="121602"/>
            <a:ext cx="180975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733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scola Dominical | Editora Betel - Livraria Evangélica - Edificando a Casa  de Deus">
            <a:extLst>
              <a:ext uri="{FF2B5EF4-FFF2-40B4-BE49-F238E27FC236}">
                <a16:creationId xmlns:a16="http://schemas.microsoft.com/office/drawing/2014/main" id="{9B0377CA-A780-48DE-9C27-0A2D5CB5B6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1652"/>
          <a:stretch/>
        </p:blipFill>
        <p:spPr bwMode="auto">
          <a:xfrm>
            <a:off x="20" y="10"/>
            <a:ext cx="4637226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Rectangle 70">
            <a:extLst>
              <a:ext uri="{FF2B5EF4-FFF2-40B4-BE49-F238E27FC236}">
                <a16:creationId xmlns:a16="http://schemas.microsoft.com/office/drawing/2014/main" id="{B9951BD9-0868-4CDB-ACD6-9C4209B5E4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4637247" y="0"/>
            <a:ext cx="7554754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ítulo 7">
            <a:extLst>
              <a:ext uri="{FF2B5EF4-FFF2-40B4-BE49-F238E27FC236}">
                <a16:creationId xmlns:a16="http://schemas.microsoft.com/office/drawing/2014/main" id="{9281D261-09B9-4E23-9B76-9905B8141F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77328" y="640079"/>
            <a:ext cx="6274591" cy="1092367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/>
          <a:p>
            <a:pPr algn="l"/>
            <a:r>
              <a:rPr lang="en-US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Objetivo</a:t>
            </a:r>
            <a:r>
              <a:rPr lang="en-US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da </a:t>
            </a:r>
            <a:r>
              <a:rPr lang="en-US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lição</a:t>
            </a:r>
            <a:endParaRPr lang="en-US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5277328" y="2372525"/>
            <a:ext cx="6274592" cy="2061645"/>
          </a:xfrm>
        </p:spPr>
        <p:txBody>
          <a:bodyPr vert="horz" lIns="91440" tIns="45720" rIns="91440" bIns="45720" rtlCol="0">
            <a:normAutofit lnSpcReduction="10000"/>
          </a:bodyPr>
          <a:lstStyle/>
          <a:p>
            <a:pPr indent="-228600" algn="l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  <a:p>
            <a:pPr algn="l"/>
            <a:r>
              <a:rPr lang="pt-BR" sz="4000" dirty="0">
                <a:solidFill>
                  <a:schemeClr val="bg1"/>
                </a:solidFill>
              </a:rPr>
              <a:t>Saber que a soberba provoca a rivalidade, o que desagrada a Deus.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869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ítulo 1"/>
          <p:cNvSpPr txBox="1">
            <a:spLocks/>
          </p:cNvSpPr>
          <p:nvPr/>
        </p:nvSpPr>
        <p:spPr>
          <a:xfrm>
            <a:off x="1724722" y="939617"/>
            <a:ext cx="9144000" cy="185351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Aft>
                <a:spcPts val="600"/>
              </a:spcAft>
            </a:pPr>
            <a:br>
              <a:rPr lang="pt-BR" sz="2000" dirty="0"/>
            </a:br>
            <a:r>
              <a:rPr lang="pt-BR" sz="2000" dirty="0"/>
              <a:t> </a:t>
            </a:r>
            <a:endParaRPr lang="pt-BR" sz="2000"/>
          </a:p>
        </p:txBody>
      </p:sp>
      <p:pic>
        <p:nvPicPr>
          <p:cNvPr id="6" name="Imagem 5" descr="Menina segurando placa">
            <a:extLst>
              <a:ext uri="{FF2B5EF4-FFF2-40B4-BE49-F238E27FC236}">
                <a16:creationId xmlns:a16="http://schemas.microsoft.com/office/drawing/2014/main" id="{A895937D-E938-4DA6-A71D-5180F651A8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8966" y="0"/>
            <a:ext cx="3934067" cy="6858000"/>
          </a:xfrm>
          <a:prstGeom prst="rect">
            <a:avLst/>
          </a:prstGeom>
        </p:spPr>
      </p:pic>
      <p:sp>
        <p:nvSpPr>
          <p:cNvPr id="4" name="Subtítulo 2"/>
          <p:cNvSpPr txBox="1">
            <a:spLocks/>
          </p:cNvSpPr>
          <p:nvPr/>
        </p:nvSpPr>
        <p:spPr>
          <a:xfrm>
            <a:off x="4088780" y="1427356"/>
            <a:ext cx="3974253" cy="166977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en-US" sz="2800" b="1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Versículo-chave</a:t>
            </a:r>
            <a:endParaRPr lang="en-US" sz="2800" b="1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pt-BR" sz="28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“Porque Deus resiste aos soberbos, mas dá graça aos humildes”. 1Pe 5:5.</a:t>
            </a:r>
          </a:p>
        </p:txBody>
      </p:sp>
    </p:spTree>
    <p:extLst>
      <p:ext uri="{BB962C8B-B14F-4D97-AF65-F5344CB8AC3E}">
        <p14:creationId xmlns:p14="http://schemas.microsoft.com/office/powerpoint/2010/main" val="4112780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965430" y="629268"/>
            <a:ext cx="6586491" cy="128616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b">
            <a:normAutofit/>
          </a:bodyPr>
          <a:lstStyle/>
          <a:p>
            <a:r>
              <a:rPr lang="pt-BR" dirty="0"/>
              <a:t>Introdução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965431" y="2438400"/>
            <a:ext cx="6586489" cy="3785419"/>
          </a:xfrm>
        </p:spPr>
        <p:txBody>
          <a:bodyPr>
            <a:normAutofit/>
          </a:bodyPr>
          <a:lstStyle/>
          <a:p>
            <a:r>
              <a:rPr lang="pt-BR" sz="1700" dirty="0" err="1"/>
              <a:t>Obadias</a:t>
            </a:r>
            <a:r>
              <a:rPr lang="pt-BR" sz="1700" dirty="0"/>
              <a:t> foi um dos profetas do Reino do Sul, e seu nome significa: “servo de javé” ou “adorador de javé”. Seu ministério foi direcionado  a nação de </a:t>
            </a:r>
            <a:r>
              <a:rPr lang="pt-BR" sz="1700" dirty="0" err="1"/>
              <a:t>Edom</a:t>
            </a:r>
            <a:r>
              <a:rPr lang="pt-BR" sz="1700" dirty="0"/>
              <a:t>, para revelar a ira de Deus contra os edomitas, que se alegraram com o sofrimento de Judá. Quando Nabucodonosor conquistou Jerusalém, os edomitas participaram cruelmente do despojo dos seus irmãos de Israel. Essa atitude ascendeu a ira do Senhor, que usou </a:t>
            </a:r>
            <a:r>
              <a:rPr lang="pt-BR" sz="1700" dirty="0" err="1"/>
              <a:t>Obadias</a:t>
            </a:r>
            <a:r>
              <a:rPr lang="pt-BR" sz="1700" dirty="0"/>
              <a:t> para anunciar o fim daquela nação.</a:t>
            </a:r>
          </a:p>
          <a:p>
            <a:r>
              <a:rPr lang="pt-BR" sz="1700" dirty="0" err="1"/>
              <a:t>Edom</a:t>
            </a:r>
            <a:r>
              <a:rPr lang="pt-BR" sz="1700" dirty="0"/>
              <a:t> e Israel eram nações rivais, os edomitas eram descendentes de Esaú e os israelitas descendentes de Israel. O povo de </a:t>
            </a:r>
            <a:r>
              <a:rPr lang="pt-BR" sz="1700" dirty="0" err="1"/>
              <a:t>Edom</a:t>
            </a:r>
            <a:r>
              <a:rPr lang="pt-BR" sz="1700" dirty="0"/>
              <a:t> era orgulhoso, seguro e vingativo. Deus não se agradou com o comportamento dos edomitas que </a:t>
            </a:r>
            <a:r>
              <a:rPr lang="pt-BR" sz="1700" dirty="0" err="1"/>
              <a:t>sae</a:t>
            </a:r>
            <a:r>
              <a:rPr lang="pt-BR" sz="1700" dirty="0"/>
              <a:t> alegravam com as dificuldades de Israel. Depois da destruição de Jerusalém, no ano 70 d. C, os edomitas desapareceram da história.</a:t>
            </a:r>
          </a:p>
          <a:p>
            <a:pPr marL="0" indent="0">
              <a:buNone/>
            </a:pPr>
            <a:endParaRPr lang="pt-BR" sz="1700" dirty="0"/>
          </a:p>
        </p:txBody>
      </p:sp>
      <p:pic>
        <p:nvPicPr>
          <p:cNvPr id="6" name="Imagem 5" descr="Mulher descontraída escrevendo no bloco de anotações">
            <a:extLst>
              <a:ext uri="{FF2B5EF4-FFF2-40B4-BE49-F238E27FC236}">
                <a16:creationId xmlns:a16="http://schemas.microsoft.com/office/drawing/2014/main" id="{3766C50C-E07F-4627-A53C-E3C98A58B0E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49329"/>
          <a:stretch/>
        </p:blipFill>
        <p:spPr>
          <a:xfrm>
            <a:off x="20" y="10"/>
            <a:ext cx="4635571" cy="6857990"/>
          </a:xfrm>
          <a:prstGeom prst="rect">
            <a:avLst/>
          </a:prstGeom>
          <a:effectLst/>
        </p:spPr>
      </p:pic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A7F400EE-A8A5-48AF-B4D6-291B52C6F0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080934" y="2115117"/>
            <a:ext cx="6309360" cy="0"/>
          </a:xfrm>
          <a:prstGeom prst="line">
            <a:avLst/>
          </a:prstGeom>
          <a:ln w="19050">
            <a:solidFill>
              <a:srgbClr val="FE53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8036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7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Picture 70">
            <a:extLst>
              <a:ext uri="{FF2B5EF4-FFF2-40B4-BE49-F238E27FC236}">
                <a16:creationId xmlns:a16="http://schemas.microsoft.com/office/drawing/2014/main" id="{54DDEBDD-D8BD-41A6-8A0D-B00E3768B0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04998" y="798445"/>
            <a:ext cx="4803636" cy="1311664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pt-BR" dirty="0">
                <a:solidFill>
                  <a:schemeClr val="tx1"/>
                </a:solidFill>
              </a:rPr>
              <a:t>Atividade em grupo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04997" y="2272143"/>
            <a:ext cx="4706803" cy="3788830"/>
          </a:xfrm>
        </p:spPr>
        <p:txBody>
          <a:bodyPr anchor="ctr">
            <a:normAutofit/>
          </a:bodyPr>
          <a:lstStyle/>
          <a:p>
            <a:r>
              <a:rPr lang="pt-BR" sz="1600" dirty="0">
                <a:solidFill>
                  <a:srgbClr val="000000"/>
                </a:solidFill>
              </a:rPr>
              <a:t>Para que a classe compreenda o Livro de </a:t>
            </a:r>
            <a:r>
              <a:rPr lang="pt-BR" sz="1600" dirty="0" err="1">
                <a:solidFill>
                  <a:srgbClr val="000000"/>
                </a:solidFill>
              </a:rPr>
              <a:t>Obadias</a:t>
            </a:r>
            <a:r>
              <a:rPr lang="pt-BR" sz="1600" dirty="0">
                <a:solidFill>
                  <a:srgbClr val="000000"/>
                </a:solidFill>
              </a:rPr>
              <a:t>, é preciso voltar a história de Esaú e Jacó. Para isso, inicie a aula pedindo aos alunos que leiam Gênesis 25. 22-26 e respondam as seguintes perguntas: Por que eles lutavam na barriga da mãe? O que Deus respondeu para Rebeca quando ela lhe perguntou sobre este fato?</a:t>
            </a:r>
          </a:p>
          <a:p>
            <a:r>
              <a:rPr lang="pt-BR" sz="1600" dirty="0">
                <a:solidFill>
                  <a:srgbClr val="000000"/>
                </a:solidFill>
              </a:rPr>
              <a:t>Depois de ouvir as respostas, leiam Gênesis 27.35-36,41; 28.10. Explique que a separação dos irmãos aconteceu quando Jacó recebeu a bênção da primogenitura em lugar de Esaú, ressaltando que é importante conhecer a origem da rivalidade entre ele para compreender o contexto em que </a:t>
            </a:r>
            <a:r>
              <a:rPr lang="pt-BR" sz="1600" dirty="0" err="1">
                <a:solidFill>
                  <a:srgbClr val="000000"/>
                </a:solidFill>
              </a:rPr>
              <a:t>Obadias</a:t>
            </a:r>
            <a:r>
              <a:rPr lang="pt-BR" sz="1600" dirty="0">
                <a:solidFill>
                  <a:srgbClr val="000000"/>
                </a:solidFill>
              </a:rPr>
              <a:t> profetizou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9C397C67-360E-4FAF-9545-8E5C17C5CC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7877" y="1454277"/>
            <a:ext cx="3745606" cy="4718874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E3A7A81C-D55B-4EB4-8C45-19E32092C2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31232" y="898090"/>
            <a:ext cx="2484368" cy="5678556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25F9E78F-591F-4093-B451-5645834A7F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31232" y="192435"/>
            <a:ext cx="41405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606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 descr="Desenho de uma pessoa&#10;&#10;Descrição gerada automaticamente com confiança média">
            <a:extLst>
              <a:ext uri="{FF2B5EF4-FFF2-40B4-BE49-F238E27FC236}">
                <a16:creationId xmlns:a16="http://schemas.microsoft.com/office/drawing/2014/main" id="{BF6A134C-1DE6-412E-AE5F-837F1F26B6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C84D9DB-B23C-48A9-8BA5-8B7AEFB19A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75" y="5317240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>
                <a:solidFill>
                  <a:schemeClr val="tx1">
                    <a:lumMod val="85000"/>
                    <a:lumOff val="15000"/>
                  </a:schemeClr>
                </a:solidFill>
              </a:rPr>
              <a:t>SUBSIDIO PARA O PROFESSOR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7213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77">
            <a:extLst>
              <a:ext uri="{FF2B5EF4-FFF2-40B4-BE49-F238E27FC236}">
                <a16:creationId xmlns:a16="http://schemas.microsoft.com/office/drawing/2014/main" id="{B34F5AD2-EDBD-4BBD-A55C-EAFFD0C709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40383" y="0"/>
            <a:ext cx="8451607" cy="68580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C3896A03-3945-419A-B66B-4EE266EDD1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" y="0"/>
            <a:ext cx="3745177" cy="685800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B8EAE243-3A9F-4A46-B0D9-04C723A8A1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54733" y="643465"/>
            <a:ext cx="457200" cy="457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62EAD452-3C21-4CB1-A107-79BF18DE9370}"/>
              </a:ext>
            </a:extLst>
          </p:cNvPr>
          <p:cNvSpPr txBox="1"/>
          <p:nvPr/>
        </p:nvSpPr>
        <p:spPr>
          <a:xfrm>
            <a:off x="406322" y="846665"/>
            <a:ext cx="2509025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BR" sz="32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Comentário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CAB610D8-25E8-4DE6-9F6C-58523EC019D9}"/>
              </a:ext>
            </a:extLst>
          </p:cNvPr>
          <p:cNvSpPr txBox="1"/>
          <p:nvPr/>
        </p:nvSpPr>
        <p:spPr>
          <a:xfrm>
            <a:off x="4127500" y="305068"/>
            <a:ext cx="7658178" cy="65556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2800" dirty="0"/>
              <a:t>Uma luta que começou no ventre materno entre dois irmãos gêmeos. Esaú e Jacó, evolui para guerra entre os seus respectivos descendentes, os edomitas e os israelitas. Por sua teimosia de não ajudar Israel, primeiramente durante o período de peregrinação no deserto (</a:t>
            </a:r>
            <a:r>
              <a:rPr lang="pt-BR" sz="2800" dirty="0" err="1"/>
              <a:t>Nm</a:t>
            </a:r>
            <a:r>
              <a:rPr lang="pt-BR" sz="2800" dirty="0"/>
              <a:t> 20. 14-21) e, mais tarde, durante um tempo de invasões, </a:t>
            </a:r>
            <a:r>
              <a:rPr lang="pt-BR" sz="2800" dirty="0" err="1"/>
              <a:t>Obadias</a:t>
            </a:r>
            <a:r>
              <a:rPr lang="pt-BR" sz="2800" dirty="0"/>
              <a:t> condena fortemente os edomitas. Esse profeta pouco conhecido descreve os crimes deles, avalia o seu caso e profere o julgamento: </a:t>
            </a:r>
            <a:r>
              <a:rPr lang="pt-BR" sz="2800" b="1" dirty="0"/>
              <a:t>Destruição Total</a:t>
            </a:r>
          </a:p>
          <a:p>
            <a:pPr algn="just"/>
            <a:r>
              <a:rPr lang="pt-BR" sz="2800" dirty="0"/>
              <a:t> O nome hebraico </a:t>
            </a:r>
            <a:r>
              <a:rPr lang="pt-BR" sz="2800" dirty="0" err="1"/>
              <a:t>Obadyah</a:t>
            </a:r>
            <a:r>
              <a:rPr lang="pt-BR" sz="2800" dirty="0"/>
              <a:t> significa “adorador de </a:t>
            </a:r>
            <a:r>
              <a:rPr lang="pt-BR" sz="2800" dirty="0" err="1"/>
              <a:t>Yahweh</a:t>
            </a:r>
            <a:r>
              <a:rPr lang="pt-BR" sz="2800" dirty="0"/>
              <a:t>” ou “servo de </a:t>
            </a:r>
            <a:r>
              <a:rPr lang="pt-BR" sz="2800" dirty="0" err="1"/>
              <a:t>Yahweh</a:t>
            </a:r>
            <a:r>
              <a:rPr lang="pt-BR" sz="2800" dirty="0"/>
              <a:t>”.</a:t>
            </a:r>
          </a:p>
          <a:p>
            <a:pPr algn="just"/>
            <a:r>
              <a:rPr lang="pt-BR" sz="2800" dirty="0" err="1"/>
              <a:t>Obadias</a:t>
            </a:r>
            <a:r>
              <a:rPr lang="pt-BR" sz="2800" dirty="0"/>
              <a:t> é o menor livro do Antigo Testamento (apenas 21 versículos), mas carrega uma das mais fortes mensagens de juízo.</a:t>
            </a:r>
          </a:p>
        </p:txBody>
      </p:sp>
      <p:pic>
        <p:nvPicPr>
          <p:cNvPr id="5122" name="Picture 2" descr="O livro do profeta Obadias – Pregai a PALAVRA">
            <a:extLst>
              <a:ext uri="{FF2B5EF4-FFF2-40B4-BE49-F238E27FC236}">
                <a16:creationId xmlns:a16="http://schemas.microsoft.com/office/drawing/2014/main" id="{D2B8CDBE-14E0-437C-A07A-0D46708E58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084" y="1717617"/>
            <a:ext cx="3309138" cy="46665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3962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34F5AD2-EDBD-4BBD-A55C-EAFFD0C709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40383" y="0"/>
            <a:ext cx="8451607" cy="68580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3896A03-3945-419A-B66B-4EE266EDD1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" y="0"/>
            <a:ext cx="3745177" cy="685800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56852" y="637762"/>
            <a:ext cx="2190782" cy="5576770"/>
          </a:xfrm>
        </p:spPr>
        <p:txBody>
          <a:bodyPr anchor="t">
            <a:normAutofit/>
          </a:bodyPr>
          <a:lstStyle/>
          <a:p>
            <a:r>
              <a:rPr lang="pt-BR" sz="2800" dirty="0">
                <a:solidFill>
                  <a:schemeClr val="bg1"/>
                </a:solidFill>
              </a:rPr>
              <a:t>1. A rivalidade alcança gerações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8EAE243-3A9F-4A46-B0D9-04C723A8A1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54733" y="643465"/>
            <a:ext cx="457200" cy="457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137936" y="850052"/>
            <a:ext cx="7849625" cy="5840680"/>
          </a:xfrm>
        </p:spPr>
        <p:txBody>
          <a:bodyPr>
            <a:normAutofit lnSpcReduction="10000"/>
          </a:bodyPr>
          <a:lstStyle/>
          <a:p>
            <a:pPr algn="just"/>
            <a:r>
              <a:rPr lang="pt-BR" sz="2400" dirty="0"/>
              <a:t>A luta entre as nações de Israel e </a:t>
            </a:r>
            <a:r>
              <a:rPr lang="pt-BR" sz="2400" dirty="0" err="1"/>
              <a:t>Edom</a:t>
            </a:r>
            <a:r>
              <a:rPr lang="pt-BR" sz="2400" dirty="0"/>
              <a:t> começou quando Esaú e Jacó, que originaram os dois povos, ainda estavam no ventre de sua mãe (</a:t>
            </a:r>
            <a:r>
              <a:rPr lang="pt-BR" sz="2400" dirty="0" err="1"/>
              <a:t>Dn</a:t>
            </a:r>
            <a:r>
              <a:rPr lang="pt-BR" sz="2400" dirty="0"/>
              <a:t> 25.22).</a:t>
            </a:r>
          </a:p>
          <a:p>
            <a:pPr algn="just"/>
            <a:r>
              <a:rPr lang="pt-BR" sz="2400" dirty="0"/>
              <a:t>Esaú vendeu a sua primogenitura por um prato de guisado a Jacó, demonstrando sua negligência com um direito abençoado por Deus.</a:t>
            </a:r>
          </a:p>
          <a:p>
            <a:pPr algn="just"/>
            <a:r>
              <a:rPr lang="pt-BR" sz="2400" dirty="0"/>
              <a:t>Também foi um ato de esperteza de Jacó, que se aproveitou de um momento de fraqueza de seu irmão para comprar o seu direito a primogenitura. </a:t>
            </a:r>
            <a:r>
              <a:rPr lang="pt-BR" sz="2400" dirty="0">
                <a:solidFill>
                  <a:srgbClr val="FF0000"/>
                </a:solidFill>
              </a:rPr>
              <a:t>(Valorize o que Deus te deu e colocou em suas mãos). </a:t>
            </a:r>
            <a:r>
              <a:rPr lang="pt-BR" sz="2400" dirty="0"/>
              <a:t>Esse gestou gerou grande inimizade entre os irmãos e Jacó precisou fugir para salvar sua vida da fúria de Esaú. </a:t>
            </a:r>
          </a:p>
          <a:p>
            <a:pPr algn="just"/>
            <a:r>
              <a:rPr lang="pt-BR" sz="2400" dirty="0"/>
              <a:t>Quando conhecemos a trajetória desses dois povos, podemos observar o quanto alimentar a rivalidade é prejudicial.</a:t>
            </a:r>
          </a:p>
          <a:p>
            <a:pPr algn="just"/>
            <a:r>
              <a:rPr lang="pt-BR" sz="2400" dirty="0"/>
              <a:t>Somente muito tempo depois os irmãos Jacó e Esaú se reconciliaram (</a:t>
            </a:r>
            <a:r>
              <a:rPr lang="pt-BR" sz="2400" dirty="0" err="1"/>
              <a:t>Gn</a:t>
            </a:r>
            <a:r>
              <a:rPr lang="pt-BR" sz="2400" dirty="0"/>
              <a:t> 33.3-4)</a:t>
            </a:r>
          </a:p>
        </p:txBody>
      </p:sp>
    </p:spTree>
    <p:extLst>
      <p:ext uri="{BB962C8B-B14F-4D97-AF65-F5344CB8AC3E}">
        <p14:creationId xmlns:p14="http://schemas.microsoft.com/office/powerpoint/2010/main" val="1769200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Espaço Reservado para Conteúdo 4">
            <a:extLst>
              <a:ext uri="{FF2B5EF4-FFF2-40B4-BE49-F238E27FC236}">
                <a16:creationId xmlns:a16="http://schemas.microsoft.com/office/drawing/2014/main" id="{643ACEE2-40CA-4C2B-B97D-B5B747837C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33600" y="457200"/>
            <a:ext cx="7924800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47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ppt/webextensions/_rels/taskpanes.xml.rels><?xml version="1.0" encoding="UTF-8" standalone="yes"?>
<Relationships xmlns="http://schemas.openxmlformats.org/package/2006/relationships"><Relationship Id="rId2" Type="http://schemas.microsoft.com/office/2011/relationships/webextension" Target="webextension2.xml"/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8">
    <wetp:webextensionref xmlns:r="http://schemas.openxmlformats.org/officeDocument/2006/relationships" r:id="rId1"/>
  </wetp:taskpane>
  <wetp:taskpane dockstate="right" visibility="0" width="350" row="7">
    <wetp:webextensionref xmlns:r="http://schemas.openxmlformats.org/officeDocument/2006/relationships" r:id="rId2"/>
  </wetp:taskpane>
</wetp:taskpanes>
</file>

<file path=ppt/webextensions/webextension1.xml><?xml version="1.0" encoding="utf-8"?>
<we:webextension xmlns:we="http://schemas.microsoft.com/office/webextensions/webextension/2010/11" id="{AB90FC0D-7C3C-4187-A281-A1F0494A263F}">
  <we:reference id="wa104380907" version="3.0.0.0" store="pt-BR" storeType="OMEX"/>
  <we:alternateReferences>
    <we:reference id="WA104380907" version="3.0.0.0" store="" storeType="OMEX"/>
  </we:alternateReferences>
  <we:properties/>
  <we:bindings/>
  <we:snapshot xmlns:r="http://schemas.openxmlformats.org/officeDocument/2006/relationships"/>
</we:webextension>
</file>

<file path=ppt/webextensions/webextension2.xml><?xml version="1.0" encoding="utf-8"?>
<we:webextension xmlns:we="http://schemas.microsoft.com/office/webextensions/webextension/2010/11" id="{223D6F7F-BC98-405F-BBF5-EFDA47BD8E8D}">
  <we:reference id="wa104380902" version="1.0.0.0" store="pt-BR" storeType="OMEX"/>
  <we:alternateReferences>
    <we:reference id="WA104380902" version="1.0.0.0" store="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971</TotalTime>
  <Words>1013</Words>
  <Application>Microsoft Office PowerPoint</Application>
  <PresentationFormat>Widescreen</PresentationFormat>
  <Paragraphs>48</Paragraphs>
  <Slides>16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2</vt:i4>
      </vt:variant>
      <vt:variant>
        <vt:lpstr>Títulos de slides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Tema do Office</vt:lpstr>
      <vt:lpstr>Office Theme</vt:lpstr>
      <vt:lpstr>LIÇÃO 5 OBADIAS, O PROFETA DA RIVALIDADE</vt:lpstr>
      <vt:lpstr>Objetivo da lição</vt:lpstr>
      <vt:lpstr>Apresentação do PowerPoint</vt:lpstr>
      <vt:lpstr>Introdução</vt:lpstr>
      <vt:lpstr>Atividade em grupo</vt:lpstr>
      <vt:lpstr>SUBSIDIO PARA O PROFESSOR</vt:lpstr>
      <vt:lpstr>Apresentação do PowerPoint</vt:lpstr>
      <vt:lpstr>1. A rivalidade alcança gerações</vt:lpstr>
      <vt:lpstr>Apresentação do PowerPoint</vt:lpstr>
      <vt:lpstr>Apresentação do PowerPoint</vt:lpstr>
      <vt:lpstr>2. A mensagem de Obadias</vt:lpstr>
      <vt:lpstr>Apresentação do PowerPoint</vt:lpstr>
      <vt:lpstr>3. A mensagem de Obadias, hoje</vt:lpstr>
      <vt:lpstr>Conclusão 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Lição 5 A luz que brilha nas trevas</dc:title>
  <dc:creator>Julio César Pereira</dc:creator>
  <cp:lastModifiedBy>Julio César Pereira</cp:lastModifiedBy>
  <cp:revision>43</cp:revision>
  <dcterms:created xsi:type="dcterms:W3CDTF">2021-01-30T14:50:10Z</dcterms:created>
  <dcterms:modified xsi:type="dcterms:W3CDTF">2021-04-30T13:59:01Z</dcterms:modified>
</cp:coreProperties>
</file>